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4" r:id="rId2"/>
    <p:sldId id="296" r:id="rId3"/>
    <p:sldId id="297" r:id="rId4"/>
    <p:sldId id="298" r:id="rId5"/>
    <p:sldId id="301" r:id="rId6"/>
    <p:sldId id="299" r:id="rId7"/>
    <p:sldId id="302" r:id="rId8"/>
    <p:sldId id="261" r:id="rId9"/>
    <p:sldId id="291" r:id="rId10"/>
    <p:sldId id="292" r:id="rId11"/>
    <p:sldId id="303" r:id="rId12"/>
    <p:sldId id="313" r:id="rId13"/>
    <p:sldId id="305" r:id="rId14"/>
    <p:sldId id="306" r:id="rId15"/>
    <p:sldId id="309" r:id="rId16"/>
    <p:sldId id="310" r:id="rId17"/>
    <p:sldId id="311" r:id="rId18"/>
    <p:sldId id="312" r:id="rId19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D4E2B8"/>
    <a:srgbClr val="FFCD2D"/>
    <a:srgbClr val="A7D6E3"/>
    <a:srgbClr val="3F6EA7"/>
    <a:srgbClr val="467ABA"/>
    <a:srgbClr val="B3EB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1" autoAdjust="0"/>
    <p:restoredTop sz="94660"/>
  </p:normalViewPr>
  <p:slideViewPr>
    <p:cSldViewPr>
      <p:cViewPr varScale="1">
        <p:scale>
          <a:sx n="82" d="100"/>
          <a:sy n="82" d="100"/>
        </p:scale>
        <p:origin x="-11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D5602-2F15-4E41-9C40-4DF19DC7675A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1FDA6-5D5F-4E1D-9DCE-6ACCF66649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948D8-81AE-424D-A937-8F801DC5366B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F0172-5D84-48E4-90EE-29B4A120F9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7CD26-69DB-4964-A40E-572FF4F1F0DD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78429-12F7-4002-9A97-3313578BCB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90B85-4FCF-4C9C-8069-D67819F064E8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A55DC-909F-4515-B9A1-85EDD52268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7FA93-2C5D-4FC6-9960-568CEEADE0FF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2EC60-B574-4B3A-B53A-41D2647074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BC078-2BE9-4DD5-A1F5-6B272764453F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237E5-DC87-4AD4-861D-0707373EEE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BE9889-F691-40AD-805A-82463AC982E2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7A23A-94EC-407B-B66B-98FADFD13F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504B7-B70E-45ED-88BC-43C7E70BEF26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1B16E-2F53-4FD1-B01F-A1DFB71D6B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C95A7-4230-4F47-9816-E1F59CBC2226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BA2D5-3102-46DF-9813-1DC8252290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40CF6-B0FA-4D3E-87B5-9A0241EEC24B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7C798-DCA3-4845-8CC2-9DE128B322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582830-3CDA-42FA-942E-47181F765C71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4BCC9-8EF5-4F72-B398-6C76BC1326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7742949-A00A-49A8-B209-EF543FE58B49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AE4F73CF-5CFE-4436-BD10-A7667E52B7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двумя вырезанными противолежащими углами 8"/>
          <p:cNvSpPr/>
          <p:nvPr/>
        </p:nvSpPr>
        <p:spPr>
          <a:xfrm>
            <a:off x="285720" y="785794"/>
            <a:ext cx="8858280" cy="4000528"/>
          </a:xfrm>
          <a:prstGeom prst="snip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2053" name="Picture 6" descr="C:\Documents and Settings\Admin\Рабочий стол\Презентации\676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715375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571472" y="642918"/>
            <a:ext cx="9072626" cy="4071966"/>
          </a:xfrm>
          <a:prstGeom prst="round2Diag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perspectiveRigh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571472" y="1000108"/>
            <a:ext cx="9072658" cy="3857652"/>
          </a:xfrm>
          <a:prstGeom prst="round2DiagRect">
            <a:avLst/>
          </a:prstGeom>
          <a:solidFill>
            <a:srgbClr val="FFCD2D"/>
          </a:solidFill>
          <a:scene3d>
            <a:camera prst="perspectiveRigh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056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428625" y="857250"/>
            <a:ext cx="8143875" cy="4492625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</a:pPr>
            <a:endParaRPr lang="ru-RU" sz="4000" b="1" smtClean="0">
              <a:solidFill>
                <a:srgbClr val="002060"/>
              </a:solidFill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sz="3600" b="1" smtClean="0">
                <a:solidFill>
                  <a:srgbClr val="002060"/>
                </a:solidFill>
              </a:rPr>
              <a:t>Психолого-педагогическое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sz="3600" b="1" smtClean="0">
                <a:solidFill>
                  <a:srgbClr val="002060"/>
                </a:solidFill>
              </a:rPr>
              <a:t> сопровождение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sz="3600" b="1" smtClean="0">
                <a:solidFill>
                  <a:srgbClr val="002060"/>
                </a:solidFill>
              </a:rPr>
              <a:t>профессионального самоопределения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</a:pPr>
            <a:r>
              <a:rPr lang="ru-RU" sz="3600" b="1" smtClean="0">
                <a:solidFill>
                  <a:srgbClr val="002060"/>
                </a:solidFill>
              </a:rPr>
              <a:t>обучающихся в условиях реализации ФГОС</a:t>
            </a:r>
            <a:endParaRPr lang="ru-RU" sz="3600" b="1" smtClean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2057" name="Rectangle 2"/>
          <p:cNvSpPr txBox="1">
            <a:spLocks noChangeArrowheads="1"/>
          </p:cNvSpPr>
          <p:nvPr/>
        </p:nvSpPr>
        <p:spPr bwMode="auto">
          <a:xfrm>
            <a:off x="4211638" y="5157788"/>
            <a:ext cx="4932362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lnSpc>
                <a:spcPct val="95000"/>
              </a:lnSpc>
            </a:pPr>
            <a:r>
              <a:rPr lang="ru-RU" sz="2000" b="1" i="1">
                <a:solidFill>
                  <a:srgbClr val="002060"/>
                </a:solidFill>
                <a:latin typeface="Calibri" pitchFamily="34" charset="0"/>
              </a:rPr>
              <a:t>Шалыгина Наталья Егоровна</a:t>
            </a:r>
            <a:r>
              <a:rPr lang="ru-RU" sz="2000" b="1">
                <a:solidFill>
                  <a:srgbClr val="002060"/>
                </a:solidFill>
                <a:latin typeface="Calibri" pitchFamily="34" charset="0"/>
              </a:rPr>
              <a:t>, </a:t>
            </a:r>
            <a:br>
              <a:rPr lang="ru-RU" sz="2000" b="1">
                <a:solidFill>
                  <a:srgbClr val="002060"/>
                </a:solidFill>
                <a:latin typeface="Calibri" pitchFamily="34" charset="0"/>
              </a:rPr>
            </a:br>
            <a:r>
              <a:rPr lang="ru-RU" sz="2000" b="1">
                <a:solidFill>
                  <a:srgbClr val="002060"/>
                </a:solidFill>
                <a:latin typeface="Calibri" pitchFamily="34" charset="0"/>
              </a:rPr>
              <a:t>методист МБУ ИМЦ</a:t>
            </a:r>
          </a:p>
          <a:p>
            <a:pPr eaLnBrk="1" hangingPunct="1">
              <a:lnSpc>
                <a:spcPct val="95000"/>
              </a:lnSpc>
            </a:pPr>
            <a:r>
              <a:rPr lang="ru-RU" sz="2000" b="1">
                <a:solidFill>
                  <a:srgbClr val="002060"/>
                </a:solidFill>
                <a:latin typeface="Calibri" pitchFamily="34" charset="0"/>
              </a:rPr>
              <a:t>Харченко Ольга Андреевна,</a:t>
            </a:r>
          </a:p>
          <a:p>
            <a:pPr eaLnBrk="1" hangingPunct="1">
              <a:lnSpc>
                <a:spcPct val="95000"/>
              </a:lnSpc>
            </a:pPr>
            <a:r>
              <a:rPr lang="ru-RU" sz="2000" b="1">
                <a:solidFill>
                  <a:srgbClr val="002060"/>
                </a:solidFill>
                <a:latin typeface="Calibri" pitchFamily="34" charset="0"/>
              </a:rPr>
              <a:t>заведующая библиотекой</a:t>
            </a:r>
          </a:p>
          <a:p>
            <a:pPr eaLnBrk="1" hangingPunct="1">
              <a:lnSpc>
                <a:spcPct val="95000"/>
              </a:lnSpc>
            </a:pPr>
            <a:r>
              <a:rPr lang="ru-RU" sz="2000" b="1">
                <a:solidFill>
                  <a:srgbClr val="002060"/>
                </a:solidFill>
                <a:latin typeface="Calibri" pitchFamily="34" charset="0"/>
              </a:rPr>
              <a:t> МБОУ СОШ № 32  города Белово</a:t>
            </a:r>
          </a:p>
        </p:txBody>
      </p:sp>
      <p:pic>
        <p:nvPicPr>
          <p:cNvPr id="2058" name="Picture 6" descr="C:\Documents and Settings\Admin\Рабочий стол\Презентации\676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63365">
            <a:off x="214313" y="4643438"/>
            <a:ext cx="871537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3083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3084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086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088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89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3090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3092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42844" y="1000108"/>
            <a:ext cx="8858312" cy="4929222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/>
          <a:lstStyle/>
          <a:p>
            <a:pPr eaLnBrk="1" hangingPunct="1">
              <a:defRPr/>
            </a:pPr>
            <a:endParaRPr lang="ru-RU" sz="3600" b="1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3082" name="Содержимое 7"/>
          <p:cNvSpPr>
            <a:spLocks noGrp="1"/>
          </p:cNvSpPr>
          <p:nvPr>
            <p:ph idx="4294967295"/>
          </p:nvPr>
        </p:nvSpPr>
        <p:spPr>
          <a:xfrm>
            <a:off x="500063" y="1412875"/>
            <a:ext cx="8229600" cy="3016250"/>
          </a:xfrm>
        </p:spPr>
        <p:txBody>
          <a:bodyPr>
            <a:spAutoFit/>
          </a:bodyPr>
          <a:lstStyle/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smtClean="0">
                <a:solidFill>
                  <a:schemeClr val="tx2"/>
                </a:solidFill>
              </a:rPr>
              <a:t>Предпрофильная подготовка предполагает постепенное формирование у подростка внутренней готовности к осознанному и самостоятельному планированию своего образовательного пути, корректировке и реализации  планов и интересов. </a:t>
            </a:r>
            <a:endParaRPr lang="ru-RU" sz="240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4107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4108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10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12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13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4114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4116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42844" y="1000108"/>
            <a:ext cx="8858312" cy="4929222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3600" b="1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Противоречия</a:t>
            </a:r>
            <a:endParaRPr lang="ru-RU" sz="3600" b="1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4106" name="Содержимое 7"/>
          <p:cNvSpPr>
            <a:spLocks noGrp="1"/>
          </p:cNvSpPr>
          <p:nvPr>
            <p:ph idx="4294967295"/>
          </p:nvPr>
        </p:nvSpPr>
        <p:spPr>
          <a:xfrm>
            <a:off x="500063" y="1412875"/>
            <a:ext cx="8229600" cy="3990975"/>
          </a:xfrm>
        </p:spPr>
        <p:txBody>
          <a:bodyPr>
            <a:spAutoFit/>
          </a:bodyPr>
          <a:lstStyle/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smtClean="0">
                <a:solidFill>
                  <a:schemeClr val="tx2"/>
                </a:solidFill>
              </a:rPr>
              <a:t>преобладающие в отечественном образовании репродуктивные способы представления информации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smtClean="0">
                <a:solidFill>
                  <a:schemeClr val="tx2"/>
                </a:solidFill>
              </a:rPr>
              <a:t>недостаточность благоприятных условий (микросред) для самораскрытия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smtClean="0">
                <a:solidFill>
                  <a:schemeClr val="tx2"/>
                </a:solidFill>
              </a:rPr>
              <a:t>нарушение процесса самореализации обучающихся, способствующего самоопределению личности</a:t>
            </a:r>
            <a:r>
              <a:rPr lang="ru-RU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5131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5132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134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136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5137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5138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5140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819" y="950895"/>
            <a:ext cx="8858312" cy="492922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2800" b="1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Особенности </a:t>
            </a:r>
            <a:br>
              <a:rPr lang="ru-RU" sz="2800" b="1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</a:br>
            <a:r>
              <a:rPr lang="ru-RU" sz="2800" b="1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подросткового возраста</a:t>
            </a:r>
            <a:endParaRPr lang="ru-RU" sz="2800" b="1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5130" name="Содержимое 7"/>
          <p:cNvSpPr>
            <a:spLocks noGrp="1"/>
          </p:cNvSpPr>
          <p:nvPr>
            <p:ph idx="4294967295"/>
          </p:nvPr>
        </p:nvSpPr>
        <p:spPr>
          <a:xfrm>
            <a:off x="468313" y="1412875"/>
            <a:ext cx="8229600" cy="4400550"/>
          </a:xfrm>
        </p:spPr>
        <p:txBody>
          <a:bodyPr>
            <a:spAutoFit/>
          </a:bodyPr>
          <a:lstStyle/>
          <a:p>
            <a:pPr marL="265113" indent="-265113">
              <a:spcBef>
                <a:spcPct val="0"/>
              </a:spcBef>
              <a:buFont typeface="Wingdings" pitchFamily="2" charset="2"/>
              <a:buChar char="§"/>
            </a:pPr>
            <a:r>
              <a:rPr lang="ru-RU" sz="2800" smtClean="0">
                <a:solidFill>
                  <a:schemeClr val="tx2"/>
                </a:solidFill>
              </a:rPr>
              <a:t>с одной стороны подростковый возраст - это время стремительного личностного становления, обретения активной социальной позиции, возникновения чувства взрослости, время самоопределения, </a:t>
            </a:r>
          </a:p>
          <a:p>
            <a:pPr marL="265113" indent="-265113">
              <a:spcBef>
                <a:spcPct val="0"/>
              </a:spcBef>
              <a:buFont typeface="Wingdings" pitchFamily="2" charset="2"/>
              <a:buChar char="§"/>
            </a:pPr>
            <a:r>
              <a:rPr lang="ru-RU" sz="2800" smtClean="0">
                <a:solidFill>
                  <a:schemeClr val="tx2"/>
                </a:solidFill>
              </a:rPr>
              <a:t>с другой стороны, подростковый возраст характеризуется   социальной незрелостью, несформированностью навыков самостоятельной работы,  принятия решения, неустойчивостью мотивационно-потребностной сферы.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6155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6156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158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160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161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6162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6164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42844" y="1000108"/>
            <a:ext cx="8858312" cy="4929222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Требования</a:t>
            </a:r>
            <a:endParaRPr lang="ru-RU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6154" name="Содержимое 7"/>
          <p:cNvSpPr>
            <a:spLocks noGrp="1"/>
          </p:cNvSpPr>
          <p:nvPr>
            <p:ph idx="4294967295"/>
          </p:nvPr>
        </p:nvSpPr>
        <p:spPr>
          <a:xfrm>
            <a:off x="500063" y="1412875"/>
            <a:ext cx="8229600" cy="3908425"/>
          </a:xfrm>
        </p:spPr>
        <p:txBody>
          <a:bodyPr>
            <a:spAutoFit/>
          </a:bodyPr>
          <a:lstStyle/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rgbClr val="002060"/>
                </a:solidFill>
                <a:latin typeface="Arial" charset="0"/>
              </a:rPr>
              <a:t>умение </a:t>
            </a:r>
            <a:r>
              <a:rPr lang="ru-RU" smtClean="0">
                <a:solidFill>
                  <a:srgbClr val="002060"/>
                </a:solidFill>
                <a:latin typeface="Arial" charset="0"/>
              </a:rPr>
              <a:t>ставить перед собой цели 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rgbClr val="002060"/>
                </a:solidFill>
                <a:latin typeface="Arial" charset="0"/>
              </a:rPr>
              <a:t>выбирать </a:t>
            </a:r>
            <a:r>
              <a:rPr lang="ru-RU" smtClean="0">
                <a:solidFill>
                  <a:srgbClr val="002060"/>
                </a:solidFill>
                <a:latin typeface="Arial" charset="0"/>
              </a:rPr>
              <a:t>оптимальный</a:t>
            </a:r>
            <a:r>
              <a:rPr lang="ru-RU" b="1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mtClean="0">
                <a:solidFill>
                  <a:srgbClr val="002060"/>
                </a:solidFill>
                <a:latin typeface="Arial" charset="0"/>
              </a:rPr>
              <a:t>путь их достижения 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rgbClr val="002060"/>
                </a:solidFill>
                <a:latin typeface="Arial" charset="0"/>
              </a:rPr>
              <a:t>анализировать</a:t>
            </a:r>
            <a:r>
              <a:rPr lang="ru-RU" smtClean="0">
                <a:solidFill>
                  <a:srgbClr val="002060"/>
                </a:solidFill>
                <a:latin typeface="Arial" charset="0"/>
              </a:rPr>
              <a:t> результаты деятельности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rgbClr val="002060"/>
                </a:solidFill>
                <a:latin typeface="Arial" charset="0"/>
              </a:rPr>
              <a:t>извлекать </a:t>
            </a:r>
            <a:r>
              <a:rPr lang="ru-RU" smtClean="0">
                <a:solidFill>
                  <a:srgbClr val="002060"/>
                </a:solidFill>
                <a:latin typeface="Arial" charset="0"/>
              </a:rPr>
              <a:t>уроки</a:t>
            </a:r>
            <a:r>
              <a:rPr lang="ru-RU" b="1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mtClean="0">
                <a:solidFill>
                  <a:srgbClr val="002060"/>
                </a:solidFill>
                <a:latin typeface="Arial" charset="0"/>
              </a:rPr>
              <a:t>из неудач и брать на себя ответственность за свои поступки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endParaRPr lang="ru-RU" sz="240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7179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7180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182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184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185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7186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7188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819" y="1522891"/>
            <a:ext cx="8858312" cy="443831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17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908050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chemeClr val="tx2"/>
                </a:solidFill>
              </a:rPr>
              <a:t>Результаты исследования осознанности выбора профиля</a:t>
            </a:r>
            <a:r>
              <a:rPr lang="ru-RU" smtClean="0"/>
              <a:t> </a:t>
            </a:r>
            <a:endParaRPr lang="ru-RU" sz="3600" b="1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7178" name="Содержимое 7"/>
          <p:cNvSpPr>
            <a:spLocks noGrp="1"/>
          </p:cNvSpPr>
          <p:nvPr>
            <p:ph idx="4294967295"/>
          </p:nvPr>
        </p:nvSpPr>
        <p:spPr>
          <a:xfrm>
            <a:off x="468313" y="1700213"/>
            <a:ext cx="8229600" cy="2924175"/>
          </a:xfrm>
        </p:spPr>
        <p:txBody>
          <a:bodyPr>
            <a:spAutoFit/>
          </a:bodyPr>
          <a:lstStyle/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endParaRPr lang="ru-RU" b="1" smtClean="0">
              <a:solidFill>
                <a:schemeClr val="tx2"/>
              </a:solidFill>
            </a:endParaRPr>
          </a:p>
          <a:p>
            <a:pPr marL="265113" indent="-265113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50% обучающихся осуществляют</a:t>
            </a:r>
            <a:r>
              <a:rPr lang="ru-RU" smtClean="0"/>
              <a:t> </a:t>
            </a:r>
            <a:r>
              <a:rPr lang="ru-RU" b="1" smtClean="0">
                <a:solidFill>
                  <a:schemeClr val="tx2"/>
                </a:solidFill>
              </a:rPr>
              <a:t>обоснованный, непротиворечивый выбор;</a:t>
            </a:r>
            <a:endParaRPr lang="ru-RU" smtClean="0">
              <a:solidFill>
                <a:srgbClr val="002060"/>
              </a:solidFill>
              <a:latin typeface="Arial" charset="0"/>
            </a:endParaRP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35% –</a:t>
            </a:r>
            <a:r>
              <a:rPr lang="ru-RU" smtClean="0"/>
              <a:t> </a:t>
            </a:r>
            <a:r>
              <a:rPr lang="ru-RU" b="1" smtClean="0">
                <a:solidFill>
                  <a:schemeClr val="tx2"/>
                </a:solidFill>
              </a:rPr>
              <a:t>частично обоснованный;</a:t>
            </a:r>
            <a:endParaRPr lang="ru-RU" smtClean="0"/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15% – случайный, необоснованный.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endParaRPr lang="ru-RU" sz="240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двумя вырезанными противолежащими углами 8"/>
          <p:cNvSpPr/>
          <p:nvPr/>
        </p:nvSpPr>
        <p:spPr>
          <a:xfrm>
            <a:off x="285720" y="785794"/>
            <a:ext cx="8858280" cy="4000528"/>
          </a:xfrm>
          <a:prstGeom prst="snip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8197" name="Picture 6" descr="C:\Documents and Settings\Admin\Рабочий стол\Презентации\676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715375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с двумя скругленными противолежащими углами 5"/>
          <p:cNvSpPr/>
          <p:nvPr/>
        </p:nvSpPr>
        <p:spPr>
          <a:xfrm>
            <a:off x="571472" y="642918"/>
            <a:ext cx="9072626" cy="4071966"/>
          </a:xfrm>
          <a:prstGeom prst="round2Diag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perspectiveRigh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571472" y="1000108"/>
            <a:ext cx="9072658" cy="3857652"/>
          </a:xfrm>
          <a:prstGeom prst="round2DiagRect">
            <a:avLst/>
          </a:prstGeom>
          <a:solidFill>
            <a:srgbClr val="FFCD2D"/>
          </a:solidFill>
          <a:scene3d>
            <a:camera prst="perspectiveRigh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428625" y="857250"/>
            <a:ext cx="8143875" cy="4492625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ru-RU" sz="4000" b="1" dirty="0" smtClean="0">
              <a:solidFill>
                <a:srgbClr val="002060"/>
              </a:solidFill>
              <a:latin typeface="+mj-lt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4000" b="1" dirty="0" smtClean="0">
                <a:solidFill>
                  <a:srgbClr val="002060"/>
                </a:solidFill>
                <a:latin typeface="+mj-lt"/>
              </a:rPr>
              <a:t>Программа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4000" b="1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4000" b="1" dirty="0" err="1" smtClean="0">
                <a:solidFill>
                  <a:srgbClr val="002060"/>
                </a:solidFill>
                <a:latin typeface="+mj-lt"/>
              </a:rPr>
              <a:t>профориентационного</a:t>
            </a:r>
            <a:r>
              <a:rPr lang="ru-RU" sz="4000" b="1" dirty="0" smtClean="0">
                <a:solidFill>
                  <a:srgbClr val="002060"/>
                </a:solidFill>
                <a:latin typeface="+mj-lt"/>
              </a:rPr>
              <a:t> курса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4800" b="1" dirty="0" smtClean="0">
                <a:solidFill>
                  <a:srgbClr val="002060"/>
                </a:solidFill>
                <a:latin typeface="+mj-lt"/>
              </a:rPr>
              <a:t> «Твоя профессиональная карьера»</a:t>
            </a:r>
            <a:endParaRPr lang="ru-RU" b="1" dirty="0" smtClean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8201" name="Rectangle 2"/>
          <p:cNvSpPr txBox="1">
            <a:spLocks noChangeArrowheads="1"/>
          </p:cNvSpPr>
          <p:nvPr/>
        </p:nvSpPr>
        <p:spPr bwMode="auto">
          <a:xfrm>
            <a:off x="4143375" y="5157788"/>
            <a:ext cx="5000625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lnSpc>
                <a:spcPct val="95000"/>
              </a:lnSpc>
            </a:pPr>
            <a:endParaRPr lang="ru-RU" sz="2400" b="1">
              <a:solidFill>
                <a:srgbClr val="002060"/>
              </a:solidFill>
              <a:latin typeface="Calibri" pitchFamily="34" charset="0"/>
            </a:endParaRPr>
          </a:p>
        </p:txBody>
      </p:sp>
      <p:pic>
        <p:nvPicPr>
          <p:cNvPr id="8202" name="Picture 6" descr="C:\Documents and Settings\Admin\Рабочий стол\Презентации\676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63365">
            <a:off x="214313" y="4643438"/>
            <a:ext cx="871537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9227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9228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230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232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233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9234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9236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819" y="1023920"/>
            <a:ext cx="8858312" cy="492922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0" y="0"/>
            <a:ext cx="9144000" cy="64293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Цель программы</a:t>
            </a:r>
            <a:r>
              <a:rPr lang="ru-RU" smtClean="0"/>
              <a:t> </a:t>
            </a:r>
          </a:p>
        </p:txBody>
      </p:sp>
      <p:sp>
        <p:nvSpPr>
          <p:cNvPr id="9226" name="Содержимое 7"/>
          <p:cNvSpPr>
            <a:spLocks noGrp="1"/>
          </p:cNvSpPr>
          <p:nvPr>
            <p:ph idx="1"/>
          </p:nvPr>
        </p:nvSpPr>
        <p:spPr>
          <a:xfrm>
            <a:off x="500063" y="1844675"/>
            <a:ext cx="8229600" cy="2924175"/>
          </a:xfrm>
        </p:spPr>
        <p:txBody>
          <a:bodyPr>
            <a:spAutoFit/>
          </a:bodyPr>
          <a:lstStyle/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smtClean="0">
                <a:solidFill>
                  <a:schemeClr val="tx2"/>
                </a:solidFill>
              </a:rPr>
              <a:t>формирование у обучающихся 8-х классов  мотивации к самопознанию, профильному и профессиональному самоопределению, развитие профильно-значимых характеристик.  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endParaRPr lang="ru-RU" sz="240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3775"/>
          </a:xfrm>
        </p:spPr>
        <p:txBody>
          <a:bodyPr/>
          <a:lstStyle/>
          <a:p>
            <a:r>
              <a:rPr lang="ru-RU" smtClean="0">
                <a:solidFill>
                  <a:schemeClr val="tx2"/>
                </a:solidFill>
              </a:rPr>
              <a:t>Задачи</a:t>
            </a: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040312"/>
          </a:xfrm>
        </p:spPr>
        <p:txBody>
          <a:bodyPr/>
          <a:lstStyle/>
          <a:p>
            <a:r>
              <a:rPr lang="ru-RU" sz="2800" smtClean="0">
                <a:solidFill>
                  <a:schemeClr val="tx2"/>
                </a:solidFill>
              </a:rPr>
              <a:t>Формировать навыки самостоятельного познания собственного мотивационно-личностного и познавательно-когнитивного потенциала.</a:t>
            </a:r>
          </a:p>
          <a:p>
            <a:r>
              <a:rPr lang="ru-RU" sz="2800" smtClean="0">
                <a:solidFill>
                  <a:schemeClr val="tx2"/>
                </a:solidFill>
              </a:rPr>
              <a:t>Развивать умение ставить цели, решать проблемы, делать выбор и нести за него ответственность.</a:t>
            </a:r>
          </a:p>
          <a:p>
            <a:r>
              <a:rPr lang="ru-RU" sz="2800" smtClean="0">
                <a:solidFill>
                  <a:schemeClr val="tx2"/>
                </a:solidFill>
              </a:rPr>
              <a:t>Способствовать развитию профильно-значимых характеристик обучающихся. </a:t>
            </a:r>
          </a:p>
          <a:p>
            <a:r>
              <a:rPr lang="ru-RU" sz="2800" smtClean="0">
                <a:solidFill>
                  <a:schemeClr val="tx2"/>
                </a:solidFill>
              </a:rPr>
              <a:t>Обеспечивать возможность соотносить свои склонности и способности с требованиями профессиональной деятельности.</a:t>
            </a:r>
          </a:p>
          <a:p>
            <a:endParaRPr lang="ru-RU" sz="280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r>
              <a:rPr lang="ru-RU" b="1" smtClean="0">
                <a:solidFill>
                  <a:schemeClr val="tx2"/>
                </a:solidFill>
              </a:rPr>
              <a:t>Основные принципы</a:t>
            </a:r>
            <a:r>
              <a:rPr lang="ru-RU" smtClean="0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 lvl="1"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принцип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компетентностного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подхода, который заключается в приобретении обучающимися личного опыта приложения усилий в решении вопроса собственной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профилизации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;</a:t>
            </a:r>
          </a:p>
          <a:p>
            <a:pPr lvl="1"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принцип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</a:rPr>
              <a:t>деятельностного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 подхода, в соответствии с которым на занятиях ведущая деятельность принадлежит обучающимся;</a:t>
            </a:r>
          </a:p>
          <a:p>
            <a:pPr lvl="1"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принцип личностного подхода, реализующийся направлением образовательного процесса на личность школьника, его индивидуальные особенности, интересы,  возможности.</a:t>
            </a:r>
          </a:p>
          <a:p>
            <a:pPr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12299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2300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302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304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05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2306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2308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819" y="1023920"/>
            <a:ext cx="8858312" cy="492922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Формы проведения</a:t>
            </a:r>
            <a:r>
              <a:rPr lang="ru-RU" smtClean="0">
                <a:solidFill>
                  <a:schemeClr val="tx2"/>
                </a:solidFill>
              </a:rPr>
              <a:t> </a:t>
            </a:r>
            <a:r>
              <a:rPr lang="ru-RU" b="1" smtClean="0">
                <a:solidFill>
                  <a:schemeClr val="tx2"/>
                </a:solidFill>
              </a:rPr>
              <a:t>з</a:t>
            </a:r>
            <a:r>
              <a:rPr lang="ru-RU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анятий</a:t>
            </a:r>
          </a:p>
        </p:txBody>
      </p:sp>
      <p:sp>
        <p:nvSpPr>
          <p:cNvPr id="12298" name="Содержимое 7"/>
          <p:cNvSpPr>
            <a:spLocks noGrp="1"/>
          </p:cNvSpPr>
          <p:nvPr>
            <p:ph idx="4294967295"/>
          </p:nvPr>
        </p:nvSpPr>
        <p:spPr>
          <a:xfrm>
            <a:off x="500063" y="1412875"/>
            <a:ext cx="8229600" cy="2894013"/>
          </a:xfrm>
        </p:spPr>
        <p:txBody>
          <a:bodyPr>
            <a:spAutoFit/>
          </a:bodyPr>
          <a:lstStyle/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деловые, ролевые, коммуникативные игры</a:t>
            </a:r>
            <a:endParaRPr lang="ru-RU" smtClean="0">
              <a:solidFill>
                <a:schemeClr val="tx2"/>
              </a:solidFill>
              <a:latin typeface="Arial" charset="0"/>
            </a:endParaRP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тренинги</a:t>
            </a:r>
            <a:endParaRPr lang="ru-RU" smtClean="0">
              <a:solidFill>
                <a:schemeClr val="tx2"/>
              </a:solidFill>
              <a:latin typeface="Arial" charset="0"/>
            </a:endParaRP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мини-лекции</a:t>
            </a:r>
            <a:r>
              <a:rPr lang="ru-RU" smtClean="0">
                <a:solidFill>
                  <a:schemeClr val="tx2"/>
                </a:solidFill>
              </a:rPr>
              <a:t> 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проблемные и интерактивные семинары</a:t>
            </a:r>
            <a:r>
              <a:rPr lang="ru-RU" smtClean="0"/>
              <a:t> </a:t>
            </a:r>
            <a:endParaRPr lang="ru-RU" smtClean="0">
              <a:solidFill>
                <a:srgbClr val="002060"/>
              </a:solidFill>
              <a:latin typeface="Arial" charset="0"/>
            </a:endParaRP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endParaRPr lang="ru-RU" sz="240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13323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3324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326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328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9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3330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3332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819" y="1023920"/>
            <a:ext cx="8858312" cy="492922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Основные продукты освоения программы</a:t>
            </a:r>
            <a:r>
              <a:rPr lang="ru-RU" smtClean="0"/>
              <a:t> </a:t>
            </a:r>
          </a:p>
        </p:txBody>
      </p:sp>
      <p:sp>
        <p:nvSpPr>
          <p:cNvPr id="13322" name="Содержимое 7"/>
          <p:cNvSpPr>
            <a:spLocks noGrp="1"/>
          </p:cNvSpPr>
          <p:nvPr>
            <p:ph idx="4294967295"/>
          </p:nvPr>
        </p:nvSpPr>
        <p:spPr>
          <a:xfrm>
            <a:off x="500063" y="1412875"/>
            <a:ext cx="8229600" cy="1919288"/>
          </a:xfrm>
        </p:spPr>
        <p:txBody>
          <a:bodyPr>
            <a:spAutoFit/>
          </a:bodyPr>
          <a:lstStyle/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портфолио обучающихся</a:t>
            </a:r>
            <a:r>
              <a:rPr lang="ru-RU" smtClean="0"/>
              <a:t> 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план-карта  дальнейшего образования</a:t>
            </a:r>
            <a:endParaRPr lang="ru-RU" smtClean="0">
              <a:solidFill>
                <a:schemeClr val="tx2"/>
              </a:solidFill>
              <a:latin typeface="Arial" charset="0"/>
            </a:endParaRP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творческие проекты</a:t>
            </a:r>
            <a:endParaRPr lang="ru-RU" smtClean="0">
              <a:solidFill>
                <a:schemeClr val="tx2"/>
              </a:solidFill>
              <a:latin typeface="Arial" charset="0"/>
            </a:endParaRP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endParaRPr lang="ru-RU" sz="240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14347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4348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350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352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3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4354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4356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819" y="1023920"/>
            <a:ext cx="8858312" cy="492922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Результат реализации программы</a:t>
            </a:r>
            <a:endParaRPr lang="ru-RU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6" name="Содержимое 7"/>
          <p:cNvSpPr>
            <a:spLocks noGrp="1"/>
          </p:cNvSpPr>
          <p:nvPr>
            <p:ph idx="4294967295"/>
          </p:nvPr>
        </p:nvSpPr>
        <p:spPr>
          <a:xfrm>
            <a:off x="500063" y="1412875"/>
            <a:ext cx="8229600" cy="3540125"/>
          </a:xfrm>
        </p:spPr>
        <p:txBody>
          <a:bodyPr>
            <a:spAutoFit/>
          </a:bodyPr>
          <a:lstStyle/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количество восьмиклассников с оптимальным и достаточным уровнями готовности к профильному самоопределению увеличилось на 28%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93 % обучающихся подтверждают обоснованность выбора профиля в 10 – 11 классах</a:t>
            </a:r>
            <a:endParaRPr lang="ru-RU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15371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5372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5374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5376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377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5378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5380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819" y="1023920"/>
            <a:ext cx="8858312" cy="492922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3200" b="1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Формы профориентационной работы</a:t>
            </a:r>
            <a:endParaRPr lang="ru-RU" sz="3200" b="1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5370" name="Содержимое 7"/>
          <p:cNvSpPr>
            <a:spLocks noGrp="1"/>
          </p:cNvSpPr>
          <p:nvPr>
            <p:ph idx="4294967295"/>
          </p:nvPr>
        </p:nvSpPr>
        <p:spPr>
          <a:xfrm>
            <a:off x="500063" y="1412875"/>
            <a:ext cx="8229600" cy="2924175"/>
          </a:xfrm>
        </p:spPr>
        <p:txBody>
          <a:bodyPr>
            <a:spAutoFit/>
          </a:bodyPr>
          <a:lstStyle/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организация социальной среды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 информирование</a:t>
            </a:r>
            <a:endParaRPr lang="ru-RU" b="1" smtClean="0">
              <a:solidFill>
                <a:schemeClr val="tx2"/>
              </a:solidFill>
              <a:latin typeface="Arial" charset="0"/>
            </a:endParaRP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активное социальное обучение социально-важным навыкам</a:t>
            </a:r>
            <a:r>
              <a:rPr lang="ru-RU" smtClean="0"/>
              <a:t> </a:t>
            </a: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r>
              <a:rPr lang="ru-RU" b="1" smtClean="0">
                <a:solidFill>
                  <a:schemeClr val="tx2"/>
                </a:solidFill>
              </a:rPr>
              <a:t>активизация личностных ресурсов</a:t>
            </a:r>
            <a:endParaRPr lang="ru-RU" smtClean="0">
              <a:solidFill>
                <a:schemeClr val="tx2"/>
              </a:solidFill>
              <a:latin typeface="Arial" charset="0"/>
            </a:endParaRPr>
          </a:p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</a:pPr>
            <a:endParaRPr lang="ru-RU" sz="240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16395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6396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6398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6400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401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6402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6404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819" y="1023920"/>
            <a:ext cx="8858312" cy="492922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Содержание </a:t>
            </a:r>
            <a:r>
              <a:rPr lang="ru-RU" sz="32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профориентационной</a:t>
            </a:r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работы</a:t>
            </a:r>
            <a:r>
              <a:rPr lang="ru-RU" sz="3200" dirty="0" smtClean="0"/>
              <a:t> </a:t>
            </a:r>
          </a:p>
        </p:txBody>
      </p:sp>
      <p:sp>
        <p:nvSpPr>
          <p:cNvPr id="13322" name="Содержимое 7"/>
          <p:cNvSpPr>
            <a:spLocks noGrp="1"/>
          </p:cNvSpPr>
          <p:nvPr>
            <p:ph idx="4294967295"/>
          </p:nvPr>
        </p:nvSpPr>
        <p:spPr>
          <a:xfrm>
            <a:off x="500063" y="1412875"/>
            <a:ext cx="8229600" cy="4032250"/>
          </a:xfrm>
        </p:spPr>
        <p:txBody>
          <a:bodyPr>
            <a:spAutoFit/>
          </a:bodyPr>
          <a:lstStyle/>
          <a:p>
            <a:pPr marL="265113" indent="-265113" algn="just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Формирование у младших школьников ценностного отношения к труду, понимания его роли в жизни человека и в обществе. Развитие интереса к учебно-познавательной деятельности, основанной на посильной практической включенности в различные ее виды, в т. ч. социальную, трудовую, игровую, исследовательскую (1-4 классы).</a:t>
            </a:r>
            <a:endParaRPr lang="ru-RU" sz="24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17419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7420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7422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7424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425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7426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7428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819" y="1023920"/>
            <a:ext cx="8858312" cy="492922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Содержание </a:t>
            </a:r>
            <a:r>
              <a:rPr lang="ru-RU" sz="32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профориентационной</a:t>
            </a:r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работы</a:t>
            </a:r>
            <a:r>
              <a:rPr lang="ru-RU" sz="3200" dirty="0" smtClean="0"/>
              <a:t> </a:t>
            </a:r>
          </a:p>
        </p:txBody>
      </p:sp>
      <p:sp>
        <p:nvSpPr>
          <p:cNvPr id="13322" name="Содержимое 7"/>
          <p:cNvSpPr>
            <a:spLocks noGrp="1"/>
          </p:cNvSpPr>
          <p:nvPr>
            <p:ph idx="4294967295"/>
          </p:nvPr>
        </p:nvSpPr>
        <p:spPr>
          <a:xfrm>
            <a:off x="500063" y="1052513"/>
            <a:ext cx="8229600" cy="5160962"/>
          </a:xfrm>
        </p:spPr>
        <p:txBody>
          <a:bodyPr>
            <a:spAutoFit/>
          </a:bodyPr>
          <a:lstStyle/>
          <a:p>
            <a:pPr marL="265113" indent="-265113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Развитие у школьников личностного смысла в приобретении познавательного опыта и интереса к профессиональной деятельности; представления о собственных интересах и возможностях. Приобретение первоначального опыта в различных сферах социально-профессиональной практики: технике, искусстве, медицине, сельском хозяйстве, экономике и культуре ( 5-7 классы)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18443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8444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8446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8448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8449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450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8452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819" y="1023920"/>
            <a:ext cx="8858312" cy="492922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Содержание </a:t>
            </a:r>
            <a:r>
              <a:rPr lang="ru-RU" sz="32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профориентационной</a:t>
            </a:r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работы</a:t>
            </a:r>
            <a:r>
              <a:rPr lang="ru-RU" sz="3200" dirty="0" smtClean="0"/>
              <a:t> </a:t>
            </a:r>
          </a:p>
        </p:txBody>
      </p:sp>
      <p:sp>
        <p:nvSpPr>
          <p:cNvPr id="13322" name="Содержимое 7"/>
          <p:cNvSpPr>
            <a:spLocks noGrp="1"/>
          </p:cNvSpPr>
          <p:nvPr>
            <p:ph idx="4294967295"/>
          </p:nvPr>
        </p:nvSpPr>
        <p:spPr>
          <a:xfrm>
            <a:off x="500063" y="1052513"/>
            <a:ext cx="8229600" cy="4524375"/>
          </a:xfrm>
        </p:spPr>
        <p:txBody>
          <a:bodyPr>
            <a:spAutoFit/>
          </a:bodyPr>
          <a:lstStyle/>
          <a:p>
            <a:pPr marL="265113" indent="-265113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Уточнение образовательного запроса в ходе факультативных занятий и других курсов по выбору. Групповое и индивидуальное консультирование с целью формирования адекватного решения о выборе профиля обучения. Формирование образовательного запроса, соответствующего интересам и способностям, ценностным ориентациям обучающихся ( 8-9 классы)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23"/>
          <p:cNvGrpSpPr>
            <a:grpSpLocks/>
          </p:cNvGrpSpPr>
          <p:nvPr/>
        </p:nvGrpSpPr>
        <p:grpSpPr bwMode="auto">
          <a:xfrm rot="531880">
            <a:off x="57150" y="5032375"/>
            <a:ext cx="8858250" cy="1425575"/>
            <a:chOff x="912" y="912"/>
            <a:chExt cx="3976" cy="2124"/>
          </a:xfrm>
        </p:grpSpPr>
        <p:sp>
          <p:nvSpPr>
            <p:cNvPr id="19467" name="Oval 4"/>
            <p:cNvSpPr>
              <a:spLocks noChangeArrowheads="1"/>
            </p:cNvSpPr>
            <p:nvPr/>
          </p:nvSpPr>
          <p:spPr bwMode="ltGray">
            <a:xfrm rot="-998297">
              <a:off x="968" y="1136"/>
              <a:ext cx="3630" cy="1900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9468" name="Oval 5"/>
            <p:cNvSpPr>
              <a:spLocks noChangeArrowheads="1"/>
            </p:cNvSpPr>
            <p:nvPr/>
          </p:nvSpPr>
          <p:spPr bwMode="ltGray">
            <a:xfrm rot="-998297">
              <a:off x="1004" y="1034"/>
              <a:ext cx="3504" cy="1841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ru-RU"/>
            </a:p>
          </p:txBody>
        </p:sp>
        <p:sp>
          <p:nvSpPr>
            <p:cNvPr id="10" name="Arc 6"/>
            <p:cNvSpPr>
              <a:spLocks/>
            </p:cNvSpPr>
            <p:nvPr/>
          </p:nvSpPr>
          <p:spPr bwMode="gray">
            <a:xfrm rot="20601703">
              <a:off x="2672" y="1082"/>
              <a:ext cx="1796" cy="970"/>
            </a:xfrm>
            <a:custGeom>
              <a:avLst/>
              <a:gdLst>
                <a:gd name="T0" fmla="*/ 1343 w 21600"/>
                <a:gd name="T1" fmla="*/ 0 h 22718"/>
                <a:gd name="T2" fmla="*/ 1655 w 21600"/>
                <a:gd name="T3" fmla="*/ 969 h 22718"/>
                <a:gd name="T4" fmla="*/ 0 w 21600"/>
                <a:gd name="T5" fmla="*/ 611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9470" name="Arc 7"/>
            <p:cNvSpPr>
              <a:spLocks/>
            </p:cNvSpPr>
            <p:nvPr/>
          </p:nvSpPr>
          <p:spPr bwMode="gray">
            <a:xfrm rot="20601703" flipH="1">
              <a:off x="1038" y="1910"/>
              <a:ext cx="1812" cy="1027"/>
            </a:xfrm>
            <a:custGeom>
              <a:avLst/>
              <a:gdLst>
                <a:gd name="T0" fmla="*/ 0 w 21600"/>
                <a:gd name="T1" fmla="*/ 0 h 24439"/>
                <a:gd name="T2" fmla="*/ 0 w 21600"/>
                <a:gd name="T3" fmla="*/ 0 h 24439"/>
                <a:gd name="T4" fmla="*/ 0 w 21600"/>
                <a:gd name="T5" fmla="*/ 0 h 24439"/>
                <a:gd name="T6" fmla="*/ 0 60000 65536"/>
                <a:gd name="T7" fmla="*/ 0 60000 65536"/>
                <a:gd name="T8" fmla="*/ 0 60000 65536"/>
                <a:gd name="T9" fmla="*/ 0 w 21600"/>
                <a:gd name="T10" fmla="*/ 0 h 24439"/>
                <a:gd name="T11" fmla="*/ 21600 w 21600"/>
                <a:gd name="T12" fmla="*/ 24439 h 244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rc 8"/>
            <p:cNvSpPr>
              <a:spLocks/>
            </p:cNvSpPr>
            <p:nvPr/>
          </p:nvSpPr>
          <p:spPr bwMode="gray">
            <a:xfrm rot="-998297">
              <a:off x="2196" y="911"/>
              <a:ext cx="1772" cy="894"/>
            </a:xfrm>
            <a:custGeom>
              <a:avLst/>
              <a:gdLst>
                <a:gd name="T0" fmla="*/ 0 w 21397"/>
                <a:gd name="T1" fmla="*/ 23 h 21600"/>
                <a:gd name="T2" fmla="*/ 1772 w 21397"/>
                <a:gd name="T3" fmla="*/ 320 h 21600"/>
                <a:gd name="T4" fmla="*/ 401 w 21397"/>
                <a:gd name="T5" fmla="*/ 893 h 21600"/>
                <a:gd name="T6" fmla="*/ 0 60000 65536"/>
                <a:gd name="T7" fmla="*/ 0 60000 65536"/>
                <a:gd name="T8" fmla="*/ 0 60000 65536"/>
                <a:gd name="T9" fmla="*/ 0 w 21397"/>
                <a:gd name="T10" fmla="*/ 0 h 21600"/>
                <a:gd name="T11" fmla="*/ 21397 w 21397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9472" name="Arc 9"/>
            <p:cNvSpPr>
              <a:spLocks/>
            </p:cNvSpPr>
            <p:nvPr/>
          </p:nvSpPr>
          <p:spPr bwMode="gray">
            <a:xfrm rot="20601703" flipH="1">
              <a:off x="912" y="1323"/>
              <a:ext cx="1740" cy="870"/>
            </a:xfrm>
            <a:custGeom>
              <a:avLst/>
              <a:gdLst>
                <a:gd name="T0" fmla="*/ 0 w 20934"/>
                <a:gd name="T1" fmla="*/ 0 h 21142"/>
                <a:gd name="T2" fmla="*/ 0 w 20934"/>
                <a:gd name="T3" fmla="*/ 0 h 21142"/>
                <a:gd name="T4" fmla="*/ 0 w 20934"/>
                <a:gd name="T5" fmla="*/ 0 h 21142"/>
                <a:gd name="T6" fmla="*/ 0 60000 65536"/>
                <a:gd name="T7" fmla="*/ 0 60000 65536"/>
                <a:gd name="T8" fmla="*/ 0 60000 65536"/>
                <a:gd name="T9" fmla="*/ 0 w 20934"/>
                <a:gd name="T10" fmla="*/ 0 h 21142"/>
                <a:gd name="T11" fmla="*/ 20934 w 20934"/>
                <a:gd name="T12" fmla="*/ 21142 h 2114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473" name="Freeform 14"/>
            <p:cNvSpPr>
              <a:spLocks/>
            </p:cNvSpPr>
            <p:nvPr/>
          </p:nvSpPr>
          <p:spPr bwMode="gray">
            <a:xfrm>
              <a:off x="4017" y="1672"/>
              <a:ext cx="816" cy="1078"/>
            </a:xfrm>
            <a:custGeom>
              <a:avLst/>
              <a:gdLst>
                <a:gd name="T0" fmla="*/ 0 w 816"/>
                <a:gd name="T1" fmla="*/ 841 h 1078"/>
                <a:gd name="T2" fmla="*/ 784 w 816"/>
                <a:gd name="T3" fmla="*/ 0 h 1078"/>
                <a:gd name="T4" fmla="*/ 816 w 816"/>
                <a:gd name="T5" fmla="*/ 280 h 1078"/>
                <a:gd name="T6" fmla="*/ 544 w 816"/>
                <a:gd name="T7" fmla="*/ 672 h 1078"/>
                <a:gd name="T8" fmla="*/ 25 w 816"/>
                <a:gd name="T9" fmla="*/ 1078 h 1078"/>
                <a:gd name="T10" fmla="*/ 0 w 816"/>
                <a:gd name="T11" fmla="*/ 841 h 107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16"/>
                <a:gd name="T19" fmla="*/ 0 h 1078"/>
                <a:gd name="T20" fmla="*/ 816 w 816"/>
                <a:gd name="T21" fmla="*/ 1078 h 107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16" h="1078">
                  <a:moveTo>
                    <a:pt x="0" y="841"/>
                  </a:moveTo>
                  <a:lnTo>
                    <a:pt x="784" y="0"/>
                  </a:lnTo>
                  <a:lnTo>
                    <a:pt x="816" y="280"/>
                  </a:lnTo>
                  <a:cubicBezTo>
                    <a:pt x="776" y="392"/>
                    <a:pt x="676" y="539"/>
                    <a:pt x="544" y="672"/>
                  </a:cubicBezTo>
                  <a:cubicBezTo>
                    <a:pt x="412" y="805"/>
                    <a:pt x="116" y="1050"/>
                    <a:pt x="25" y="1078"/>
                  </a:cubicBezTo>
                  <a:cubicBezTo>
                    <a:pt x="7" y="1006"/>
                    <a:pt x="0" y="841"/>
                    <a:pt x="0" y="841"/>
                  </a:cubicBez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9474" name="Arc 15"/>
            <p:cNvSpPr>
              <a:spLocks/>
            </p:cNvSpPr>
            <p:nvPr/>
          </p:nvSpPr>
          <p:spPr bwMode="gray">
            <a:xfrm rot="-1060795">
              <a:off x="3008" y="1676"/>
              <a:ext cx="1880" cy="848"/>
            </a:xfrm>
            <a:custGeom>
              <a:avLst/>
              <a:gdLst>
                <a:gd name="T0" fmla="*/ 0 w 20601"/>
                <a:gd name="T1" fmla="*/ 0 h 19523"/>
                <a:gd name="T2" fmla="*/ 0 w 20601"/>
                <a:gd name="T3" fmla="*/ 0 h 19523"/>
                <a:gd name="T4" fmla="*/ 0 w 20601"/>
                <a:gd name="T5" fmla="*/ 0 h 19523"/>
                <a:gd name="T6" fmla="*/ 0 60000 65536"/>
                <a:gd name="T7" fmla="*/ 0 60000 65536"/>
                <a:gd name="T8" fmla="*/ 0 60000 65536"/>
                <a:gd name="T9" fmla="*/ 0 w 20601"/>
                <a:gd name="T10" fmla="*/ 0 h 19523"/>
                <a:gd name="T11" fmla="*/ 20601 w 20601"/>
                <a:gd name="T12" fmla="*/ 19523 h 1952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1" h="19523" fill="none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</a:path>
                <a:path w="20601" h="19523" stroke="0" extrusionOk="0">
                  <a:moveTo>
                    <a:pt x="20601" y="6492"/>
                  </a:moveTo>
                  <a:cubicBezTo>
                    <a:pt x="18793" y="12227"/>
                    <a:pt x="14677" y="16949"/>
                    <a:pt x="9241" y="19522"/>
                  </a:cubicBezTo>
                  <a:lnTo>
                    <a:pt x="0" y="0"/>
                  </a:lnTo>
                  <a:lnTo>
                    <a:pt x="20601" y="6492"/>
                  </a:lnTo>
                  <a:close/>
                </a:path>
              </a:pathLst>
            </a:custGeom>
            <a:solidFill>
              <a:srgbClr val="92D050"/>
            </a:solidFill>
            <a:ln w="12700">
              <a:noFill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Freeform 21"/>
            <p:cNvSpPr>
              <a:spLocks/>
            </p:cNvSpPr>
            <p:nvPr/>
          </p:nvSpPr>
          <p:spPr bwMode="gray">
            <a:xfrm>
              <a:off x="3057" y="2224"/>
              <a:ext cx="825" cy="648"/>
            </a:xfrm>
            <a:custGeom>
              <a:avLst/>
              <a:gdLst>
                <a:gd name="T0" fmla="*/ 0 w 825"/>
                <a:gd name="T1" fmla="*/ 24 h 648"/>
                <a:gd name="T2" fmla="*/ 352 w 825"/>
                <a:gd name="T3" fmla="*/ 448 h 648"/>
                <a:gd name="T4" fmla="*/ 360 w 825"/>
                <a:gd name="T5" fmla="*/ 648 h 648"/>
                <a:gd name="T6" fmla="*/ 825 w 825"/>
                <a:gd name="T7" fmla="*/ 416 h 648"/>
                <a:gd name="T8" fmla="*/ 104 w 825"/>
                <a:gd name="T9" fmla="*/ 0 h 648"/>
                <a:gd name="T10" fmla="*/ 0 w 825"/>
                <a:gd name="T11" fmla="*/ 24 h 6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825"/>
                <a:gd name="T19" fmla="*/ 0 h 648"/>
                <a:gd name="T20" fmla="*/ 825 w 825"/>
                <a:gd name="T21" fmla="*/ 648 h 64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825" h="648">
                  <a:moveTo>
                    <a:pt x="0" y="24"/>
                  </a:moveTo>
                  <a:lnTo>
                    <a:pt x="352" y="448"/>
                  </a:lnTo>
                  <a:lnTo>
                    <a:pt x="360" y="648"/>
                  </a:lnTo>
                  <a:lnTo>
                    <a:pt x="825" y="416"/>
                  </a:lnTo>
                  <a:lnTo>
                    <a:pt x="104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3">
                <a:lumMod val="75000"/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  <p:sp>
          <p:nvSpPr>
            <p:cNvPr id="19476" name="Freeform 16"/>
            <p:cNvSpPr>
              <a:spLocks/>
            </p:cNvSpPr>
            <p:nvPr/>
          </p:nvSpPr>
          <p:spPr bwMode="gray">
            <a:xfrm>
              <a:off x="2946" y="1975"/>
              <a:ext cx="1108" cy="779"/>
            </a:xfrm>
            <a:custGeom>
              <a:avLst/>
              <a:gdLst>
                <a:gd name="T0" fmla="*/ 1071 w 1108"/>
                <a:gd name="T1" fmla="*/ 546 h 779"/>
                <a:gd name="T2" fmla="*/ 1108 w 1108"/>
                <a:gd name="T3" fmla="*/ 779 h 779"/>
                <a:gd name="T4" fmla="*/ 67 w 1108"/>
                <a:gd name="T5" fmla="*/ 168 h 779"/>
                <a:gd name="T6" fmla="*/ 0 w 1108"/>
                <a:gd name="T7" fmla="*/ 0 h 779"/>
                <a:gd name="T8" fmla="*/ 1071 w 1108"/>
                <a:gd name="T9" fmla="*/ 546 h 7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108"/>
                <a:gd name="T16" fmla="*/ 0 h 779"/>
                <a:gd name="T17" fmla="*/ 1108 w 1108"/>
                <a:gd name="T18" fmla="*/ 779 h 7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108" h="779">
                  <a:moveTo>
                    <a:pt x="1071" y="546"/>
                  </a:moveTo>
                  <a:lnTo>
                    <a:pt x="1108" y="779"/>
                  </a:lnTo>
                  <a:lnTo>
                    <a:pt x="67" y="168"/>
                  </a:lnTo>
                  <a:lnTo>
                    <a:pt x="0" y="0"/>
                  </a:lnTo>
                  <a:lnTo>
                    <a:pt x="1071" y="546"/>
                  </a:lnTo>
                  <a:close/>
                </a:path>
              </a:pathLst>
            </a:custGeom>
            <a:gradFill rotWithShape="1">
              <a:gsLst>
                <a:gs pos="0">
                  <a:srgbClr val="AF8ED4"/>
                </a:gs>
                <a:gs pos="100000">
                  <a:srgbClr val="5007A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white">
            <a:xfrm rot="-998297">
              <a:off x="1986" y="1637"/>
              <a:ext cx="1629" cy="686"/>
            </a:xfrm>
            <a:prstGeom prst="ellipse">
              <a:avLst/>
            </a:prstGeom>
            <a:gradFill rotWithShape="1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12700">
              <a:noFill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ru-RU"/>
            </a:p>
          </p:txBody>
        </p:sp>
      </p:grpSp>
      <p:sp>
        <p:nvSpPr>
          <p:cNvPr id="5" name="Прямоугольник с двумя скругленными противолежащими углами 4"/>
          <p:cNvSpPr/>
          <p:nvPr/>
        </p:nvSpPr>
        <p:spPr>
          <a:xfrm>
            <a:off x="285688" y="714356"/>
            <a:ext cx="8858312" cy="5500726"/>
          </a:xfrm>
          <a:prstGeom prst="round2Diag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69819" y="1023920"/>
            <a:ext cx="8858312" cy="492922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144000" cy="64293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Содержание </a:t>
            </a:r>
            <a:r>
              <a:rPr lang="ru-RU" sz="32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профориентационной</a:t>
            </a:r>
            <a:r>
              <a:rPr lang="ru-RU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работы</a:t>
            </a:r>
            <a:r>
              <a:rPr lang="ru-RU" sz="3200" dirty="0" smtClean="0"/>
              <a:t> </a:t>
            </a:r>
          </a:p>
        </p:txBody>
      </p:sp>
      <p:sp>
        <p:nvSpPr>
          <p:cNvPr id="13322" name="Содержимое 7"/>
          <p:cNvSpPr>
            <a:spLocks noGrp="1"/>
          </p:cNvSpPr>
          <p:nvPr>
            <p:ph idx="4294967295"/>
          </p:nvPr>
        </p:nvSpPr>
        <p:spPr>
          <a:xfrm>
            <a:off x="500063" y="1052513"/>
            <a:ext cx="8229600" cy="3048000"/>
          </a:xfrm>
        </p:spPr>
        <p:txBody>
          <a:bodyPr>
            <a:spAutoFit/>
          </a:bodyPr>
          <a:lstStyle/>
          <a:p>
            <a:pPr marL="265113" indent="-265113">
              <a:spcBef>
                <a:spcPct val="0"/>
              </a:spcBef>
              <a:buFont typeface="Wingdings" pitchFamily="2" charset="2"/>
              <a:buChar char="§"/>
              <a:defRPr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Обучение действиям по самоподготовке и саморазвитию, формирование профессиональных качеств в избранном виде труда, коррекция профессиональных планов, оценка готовности к избранной деятельности( 10-11 классы)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2128</TotalTime>
  <Words>548</Words>
  <Application>Microsoft Office PowerPoint</Application>
  <PresentationFormat>Экран (4:3)</PresentationFormat>
  <Paragraphs>67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Times New Roman</vt:lpstr>
      <vt:lpstr>Tahoma</vt:lpstr>
      <vt:lpstr>Wingdings</vt:lpstr>
      <vt:lpstr>Тема Office</vt:lpstr>
      <vt:lpstr>Слайд 1</vt:lpstr>
      <vt:lpstr>Слайд 2</vt:lpstr>
      <vt:lpstr>Противоречия</vt:lpstr>
      <vt:lpstr>Особенности  подросткового возраста</vt:lpstr>
      <vt:lpstr>Требования</vt:lpstr>
      <vt:lpstr>Результаты исследования осознанности выбора профиля </vt:lpstr>
      <vt:lpstr>Слайд 7</vt:lpstr>
      <vt:lpstr>Цель программы </vt:lpstr>
      <vt:lpstr>Задачи</vt:lpstr>
      <vt:lpstr>Основные принципы </vt:lpstr>
      <vt:lpstr>Формы проведения занятий</vt:lpstr>
      <vt:lpstr>Основные продукты освоения программы </vt:lpstr>
      <vt:lpstr>Результат реализации программы</vt:lpstr>
      <vt:lpstr>Формы профориентационной работы</vt:lpstr>
      <vt:lpstr>Содержание профориентационной работы </vt:lpstr>
      <vt:lpstr>Содержание профориентационной работы </vt:lpstr>
      <vt:lpstr>Содержание профориентационной работы </vt:lpstr>
      <vt:lpstr>Содержание профориентационной работы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Руководитель  ресурсного центра Яковлева Наталья Валерьевна, педагог-психолог</dc:title>
  <dc:creator>Гарнага Алексей</dc:creator>
  <cp:lastModifiedBy>galex</cp:lastModifiedBy>
  <cp:revision>272</cp:revision>
  <dcterms:modified xsi:type="dcterms:W3CDTF">2017-03-27T02:21:18Z</dcterms:modified>
</cp:coreProperties>
</file>